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80" r:id="rId11"/>
    <p:sldId id="273" r:id="rId12"/>
    <p:sldId id="274" r:id="rId13"/>
    <p:sldId id="275" r:id="rId14"/>
    <p:sldId id="276" r:id="rId15"/>
    <p:sldId id="277" r:id="rId16"/>
    <p:sldId id="278" r:id="rId17"/>
    <p:sldId id="282" r:id="rId18"/>
    <p:sldId id="279" r:id="rId19"/>
    <p:sldId id="281" r:id="rId20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7688"/>
    <a:srgbClr val="5E889D"/>
    <a:srgbClr val="94B0BE"/>
    <a:srgbClr val="4E3721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/>
    <p:restoredTop sz="94697"/>
  </p:normalViewPr>
  <p:slideViewPr>
    <p:cSldViewPr>
      <p:cViewPr varScale="1">
        <p:scale>
          <a:sx n="85" d="100"/>
          <a:sy n="85" d="100"/>
        </p:scale>
        <p:origin x="9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altLang="x-non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 altLang="x-non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x-none"/>
              <a:t>Click to edit Master text styles</a:t>
            </a:r>
          </a:p>
          <a:p>
            <a:pPr lvl="1"/>
            <a:r>
              <a:rPr lang="en-AU" altLang="x-none"/>
              <a:t>Second level</a:t>
            </a:r>
          </a:p>
          <a:p>
            <a:pPr lvl="2"/>
            <a:r>
              <a:rPr lang="en-AU" altLang="x-none"/>
              <a:t>Third level</a:t>
            </a:r>
          </a:p>
          <a:p>
            <a:pPr lvl="3"/>
            <a:r>
              <a:rPr lang="en-AU" altLang="x-none"/>
              <a:t>Fourth level</a:t>
            </a:r>
          </a:p>
          <a:p>
            <a:pPr lvl="4"/>
            <a:r>
              <a:rPr lang="en-AU" altLang="x-none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altLang="x-non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C604BE-0F0D-D04A-8219-1C702BFC3B16}" type="slidenum">
              <a:rPr lang="en-AU" altLang="x-none"/>
              <a:pPr/>
              <a:t>‹#›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637942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4652963"/>
            <a:ext cx="9144000" cy="2205037"/>
          </a:xfrm>
          <a:prstGeom prst="rect">
            <a:avLst/>
          </a:prstGeom>
          <a:solidFill>
            <a:srgbClr val="94B0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652963"/>
            <a:ext cx="8280400" cy="519112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AU" altLang="x-none" noProof="0" smtClean="0"/>
              <a:t>Click to edit Master subtitle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endParaRPr lang="en-AU" altLang="x-none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altLang="x-none"/>
              <a:t>Footer text goes in here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3E6DF8-AF08-4E4B-9CA5-1234BCB0AB19}" type="slidenum">
              <a:rPr lang="en-AU" altLang="x-none"/>
              <a:pPr/>
              <a:t>‹#›</a:t>
            </a:fld>
            <a:endParaRPr lang="en-AU" altLang="x-none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x-none" altLang="x-none"/>
          </a:p>
        </p:txBody>
      </p:sp>
      <p:pic>
        <p:nvPicPr>
          <p:cNvPr id="8201" name="Picture 9" descr="ANU_LOGO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1511300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919288"/>
            <a:ext cx="8207375" cy="64135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AU" altLang="x-none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x-none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AF67C-1848-A64D-A1D8-DC5EA66A4258}" type="slidenum">
              <a:rPr lang="en-AU" altLang="x-none"/>
              <a:pPr/>
              <a:t>‹#›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97835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765175"/>
            <a:ext cx="2058988" cy="5360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29325" cy="5360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x-none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E8A18-DF49-B248-B740-D51F7349A537}" type="slidenum">
              <a:rPr lang="en-AU" altLang="x-none"/>
              <a:pPr/>
              <a:t>‹#›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212839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x-none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FC6BB-8C27-F94A-91F2-E83A92A465D1}" type="slidenum">
              <a:rPr lang="en-AU" altLang="x-none"/>
              <a:pPr/>
              <a:t>‹#›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157971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x-none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7EAC1-25B4-6649-AB5D-4B7E84931DA7}" type="slidenum">
              <a:rPr lang="en-AU" altLang="x-none"/>
              <a:pPr/>
              <a:t>‹#›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92955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x-none"/>
              <a:t>Footer text goes in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24F7C-11E0-8C43-95D0-813906CF76BC}" type="slidenum">
              <a:rPr lang="en-AU" altLang="x-none"/>
              <a:pPr/>
              <a:t>‹#›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16281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x-none"/>
              <a:t>Footer text goes in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B8171-D680-7343-8453-43227B20E101}" type="slidenum">
              <a:rPr lang="en-AU" altLang="x-none"/>
              <a:pPr/>
              <a:t>‹#›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56283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x-none"/>
              <a:t>Footer text goes in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17F97-46B2-A643-88E5-074E7847BE3C}" type="slidenum">
              <a:rPr lang="en-AU" altLang="x-none"/>
              <a:pPr/>
              <a:t>‹#›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202056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x-none"/>
              <a:t>Footer text goes in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DD000-5D8E-4740-8C73-50BC10866A03}" type="slidenum">
              <a:rPr lang="en-AU" altLang="x-none"/>
              <a:pPr/>
              <a:t>‹#›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154445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x-none"/>
              <a:t>Footer text goes in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A8E7A-4098-AB4E-8356-97C0B71B5837}" type="slidenum">
              <a:rPr lang="en-AU" altLang="x-none"/>
              <a:pPr/>
              <a:t>‹#›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106851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x-none"/>
              <a:t>Footer text goes in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A26A6-4122-6144-85F0-3BBCE759E0C0}" type="slidenum">
              <a:rPr lang="en-AU" altLang="x-none"/>
              <a:pPr/>
              <a:t>‹#›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123255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94B0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51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x-none"/>
              <a:t>Click to edit Master text styles</a:t>
            </a:r>
          </a:p>
          <a:p>
            <a:pPr lvl="1"/>
            <a:r>
              <a:rPr lang="en-AU" altLang="x-none"/>
              <a:t>Second level</a:t>
            </a:r>
          </a:p>
          <a:p>
            <a:pPr lvl="2"/>
            <a:r>
              <a:rPr lang="en-AU" altLang="x-none"/>
              <a:t>Third level</a:t>
            </a:r>
          </a:p>
          <a:p>
            <a:pPr lvl="3"/>
            <a:r>
              <a:rPr lang="en-AU" altLang="x-none"/>
              <a:t>Fourth level</a:t>
            </a:r>
          </a:p>
          <a:p>
            <a:pPr lvl="4"/>
            <a:r>
              <a:rPr lang="en-AU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24525" y="65976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 altLang="x-non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597650"/>
            <a:ext cx="5040312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AU" altLang="x-none"/>
              <a:t>Footer text goes in here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597650"/>
            <a:ext cx="5857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600C36-DE0C-DF4C-AAF5-1561733FE351}" type="slidenum">
              <a:rPr lang="en-AU" altLang="x-none"/>
              <a:pPr/>
              <a:t>‹#›</a:t>
            </a:fld>
            <a:endParaRPr lang="en-AU" altLang="x-non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x-none" altLang="x-none"/>
          </a:p>
        </p:txBody>
      </p:sp>
      <p:pic>
        <p:nvPicPr>
          <p:cNvPr id="1033" name="Picture 9" descr="ANU_LOGO_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1511300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rgbClr val="52768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ea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ea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ea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orcid.org/0000-0002-9881-2423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://creativecommons.org/licenses/by/4.0/" TargetMode="External"/><Relationship Id="rId7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penresearch-repository.anu.edu.au/handle/1885/1320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research-repository.anu.edu.au/handle/1885/113904" TargetMode="External"/><Relationship Id="rId4" Type="http://schemas.openxmlformats.org/officeDocument/2006/relationships/hyperlink" Target="https://openresearch-repository.anu.edu.au/handle/1885/113308" TargetMode="External"/><Relationship Id="rId5" Type="http://schemas.openxmlformats.org/officeDocument/2006/relationships/hyperlink" Target="https://openresearch-repository.anu.edu.au/handle/1885/107367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penresearch-repository.anu.edu.au/handle/1885/12286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epository.admin@anu.edu.au" TargetMode="External"/><Relationship Id="rId4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penresearch.anu.edu.a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93" y="2132856"/>
            <a:ext cx="4391645" cy="2384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64" y="814169"/>
            <a:ext cx="8989540" cy="937601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   </a:t>
            </a:r>
            <a:r>
              <a:rPr lang="en-AU" sz="3300" i="1" dirty="0"/>
              <a:t>Converging lines and ANU Open Research</a:t>
            </a:r>
            <a:r>
              <a:rPr lang="en-AU" dirty="0" smtClean="0"/>
              <a:t>	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693" y="4841646"/>
            <a:ext cx="7302707" cy="936104"/>
          </a:xfrm>
        </p:spPr>
        <p:txBody>
          <a:bodyPr>
            <a:normAutofit fontScale="55000" lnSpcReduction="20000"/>
          </a:bodyPr>
          <a:lstStyle/>
          <a:p>
            <a:r>
              <a:rPr lang="en-AU" sz="2175" dirty="0" smtClean="0"/>
              <a:t>ALIA Universities and Research Libraries (URLs) Seminar </a:t>
            </a:r>
            <a:br>
              <a:rPr lang="en-AU" sz="2175" dirty="0" smtClean="0"/>
            </a:br>
            <a:endParaRPr lang="en-AU" sz="2175" dirty="0" smtClean="0"/>
          </a:p>
          <a:p>
            <a:r>
              <a:rPr lang="en-AU" sz="2175" dirty="0" smtClean="0"/>
              <a:t>Strange bedfellows: partnerships and collaborations in the age of digital disruption</a:t>
            </a:r>
            <a:br>
              <a:rPr lang="en-AU" sz="2175" dirty="0" smtClean="0"/>
            </a:br>
            <a:r>
              <a:rPr lang="en-AU" sz="2175" dirty="0" smtClean="0"/>
              <a:t/>
            </a:r>
            <a:br>
              <a:rPr lang="en-AU" sz="2175" dirty="0" smtClean="0"/>
            </a:br>
            <a:r>
              <a:rPr lang="en-AU" sz="2175" dirty="0" smtClean="0"/>
              <a:t>National Library of Australia, 14</a:t>
            </a:r>
            <a:r>
              <a:rPr lang="en-AU" sz="2175" baseline="30000" dirty="0" smtClean="0"/>
              <a:t>th</a:t>
            </a:r>
            <a:r>
              <a:rPr lang="en-AU" sz="2175" dirty="0" smtClean="0"/>
              <a:t> September, 2017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2725093"/>
            <a:ext cx="3568891" cy="923330"/>
          </a:xfrm>
          <a:prstGeom prst="rect">
            <a:avLst/>
          </a:prstGeom>
          <a:noFill/>
          <a:effectLst>
            <a:glow rad="127000">
              <a:schemeClr val="accent1">
                <a:alpha val="48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AU" dirty="0" smtClean="0"/>
              <a:t>Elke Dawson</a:t>
            </a:r>
          </a:p>
          <a:p>
            <a:r>
              <a:rPr lang="en-AU" dirty="0" smtClean="0"/>
              <a:t>Manager, Open Research</a:t>
            </a:r>
          </a:p>
          <a:p>
            <a:r>
              <a:rPr lang="en-AU" dirty="0" smtClean="0"/>
              <a:t>Scholarly Information Services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474" y="6168603"/>
            <a:ext cx="642751" cy="642751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684126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167251" y="6415952"/>
            <a:ext cx="2310569" cy="22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/>
            <a:r>
              <a:rPr lang="en-AU" altLang="en-US" sz="1000" dirty="0">
                <a:solidFill>
                  <a:srgbClr val="333333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altLang="en-US" sz="1000" dirty="0">
                <a:solidFill>
                  <a:srgbClr val="0563C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http://orcid.org/0000-0002-9881-2423</a:t>
            </a:r>
            <a:r>
              <a:rPr lang="en-AU" altLang="en-US" sz="1000" dirty="0">
                <a:latin typeface="+mn-lt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043" y="6381328"/>
            <a:ext cx="628650" cy="2214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6041" y="6392869"/>
            <a:ext cx="51644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This work is licensed under a </a:t>
            </a:r>
            <a:r>
              <a:rPr lang="en-AU" sz="1000" dirty="0">
                <a:hlinkClick r:id="rId6"/>
              </a:rPr>
              <a:t>Creative Commons Attribution 4.0 International License</a:t>
            </a:r>
            <a:r>
              <a:rPr lang="en-AU" sz="1000" dirty="0"/>
              <a:t>.</a:t>
            </a:r>
          </a:p>
        </p:txBody>
      </p:sp>
      <p:pic>
        <p:nvPicPr>
          <p:cNvPr id="2049" name="Picture 1" descr="iD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167" y="6440112"/>
            <a:ext cx="162430" cy="16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8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8313" y="4652963"/>
            <a:ext cx="8280400" cy="1471172"/>
          </a:xfrm>
        </p:spPr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D.W. Robertson Director of Research Services ANU</a:t>
            </a:r>
          </a:p>
          <a:p>
            <a:r>
              <a:rPr lang="en-US" dirty="0" smtClean="0"/>
              <a:t>September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9FC6BB-8C27-F94A-91F2-E83A92A465D1}" type="slidenum">
              <a:rPr lang="en-AU" altLang="x-none" smtClean="0"/>
              <a:pPr/>
              <a:t>10</a:t>
            </a:fld>
            <a:endParaRPr lang="en-AU" altLang="x-none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8313" y="1639799"/>
            <a:ext cx="8207375" cy="1200329"/>
          </a:xfrm>
        </p:spPr>
        <p:txBody>
          <a:bodyPr/>
          <a:lstStyle/>
          <a:p>
            <a:r>
              <a:rPr lang="en-US" dirty="0" smtClean="0"/>
              <a:t>Converging lines Libraries and Research Offices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92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A404EF-078C-614D-BC8C-4C8E42736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49" y="981364"/>
            <a:ext cx="7593842" cy="47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1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E0E85F-982B-6D4B-A7E3-46A24EE9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182" y="795078"/>
            <a:ext cx="3890817" cy="5917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2D8799-DB5A-3248-9BD5-4E46B1BE61B4}"/>
              </a:ext>
            </a:extLst>
          </p:cNvPr>
          <p:cNvSpPr txBox="1"/>
          <p:nvPr/>
        </p:nvSpPr>
        <p:spPr>
          <a:xfrm>
            <a:off x="6867237" y="1602509"/>
            <a:ext cx="182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800" dirty="0"/>
              <a:t>More noted for our absence than our presence!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7541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922CA8-03A6-9F4E-930C-720E0901E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90" y="959810"/>
            <a:ext cx="8010183" cy="53868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1B541B-B9F2-454F-B329-D1A5639BE91A}"/>
              </a:ext>
            </a:extLst>
          </p:cNvPr>
          <p:cNvSpPr txBox="1"/>
          <p:nvPr/>
        </p:nvSpPr>
        <p:spPr>
          <a:xfrm>
            <a:off x="1371600" y="1764144"/>
            <a:ext cx="182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800" dirty="0">
                <a:solidFill>
                  <a:schemeClr val="bg1"/>
                </a:solidFill>
              </a:rPr>
              <a:t>Early days of open access for librarians a clear direction but heavy going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11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89F1A4-3A10-544A-99C4-14E87F41A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3" y="1216726"/>
            <a:ext cx="6407727" cy="48149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7DAF66E-AC31-0741-BBD5-14904B585C6A}"/>
              </a:ext>
            </a:extLst>
          </p:cNvPr>
          <p:cNvSpPr txBox="1"/>
          <p:nvPr/>
        </p:nvSpPr>
        <p:spPr>
          <a:xfrm>
            <a:off x="1775690" y="3842327"/>
            <a:ext cx="4735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400" dirty="0">
                <a:solidFill>
                  <a:schemeClr val="bg1"/>
                </a:solidFill>
              </a:rPr>
              <a:t>We travelled in the same direction but parallel tracks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43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51A8AC-04E9-6F4F-90B9-7CD98324A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29538"/>
            <a:ext cx="6407727" cy="4814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E4714F-DD1C-CE4E-9324-E43602673906}"/>
              </a:ext>
            </a:extLst>
          </p:cNvPr>
          <p:cNvSpPr txBox="1"/>
          <p:nvPr/>
        </p:nvSpPr>
        <p:spPr>
          <a:xfrm>
            <a:off x="1108363" y="4038600"/>
            <a:ext cx="3348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400" dirty="0">
                <a:solidFill>
                  <a:schemeClr val="bg1"/>
                </a:solidFill>
              </a:rPr>
              <a:t>Funder environment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3E60E3-F583-774A-BF96-3130FE1A0644}"/>
              </a:ext>
            </a:extLst>
          </p:cNvPr>
          <p:cNvSpPr txBox="1"/>
          <p:nvPr/>
        </p:nvSpPr>
        <p:spPr>
          <a:xfrm>
            <a:off x="3542145" y="2278762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000" dirty="0">
                <a:solidFill>
                  <a:schemeClr val="bg1"/>
                </a:solidFill>
              </a:rPr>
              <a:t>National policy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824E28-A74E-FB4F-B10D-0E9BB8E8781D}"/>
              </a:ext>
            </a:extLst>
          </p:cNvPr>
          <p:cNvSpPr txBox="1"/>
          <p:nvPr/>
        </p:nvSpPr>
        <p:spPr>
          <a:xfrm>
            <a:off x="2043546" y="4722091"/>
            <a:ext cx="468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800" dirty="0">
                <a:solidFill>
                  <a:schemeClr val="bg1"/>
                </a:solidFill>
              </a:rPr>
              <a:t>Researcher resistance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C11542-5760-6B46-B674-E637B5356C73}"/>
              </a:ext>
            </a:extLst>
          </p:cNvPr>
          <p:cNvSpPr txBox="1"/>
          <p:nvPr/>
        </p:nvSpPr>
        <p:spPr>
          <a:xfrm>
            <a:off x="4101521" y="1537559"/>
            <a:ext cx="2049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dirty="0">
                <a:solidFill>
                  <a:schemeClr val="bg1"/>
                </a:solidFill>
              </a:rPr>
              <a:t>Researcher acceptance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E9D1F4-76EE-2447-BBE4-72B85B20A540}"/>
              </a:ext>
            </a:extLst>
          </p:cNvPr>
          <p:cNvSpPr txBox="1"/>
          <p:nvPr/>
        </p:nvSpPr>
        <p:spPr>
          <a:xfrm>
            <a:off x="2260020" y="3158245"/>
            <a:ext cx="3683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000" dirty="0">
                <a:solidFill>
                  <a:schemeClr val="bg1"/>
                </a:solidFill>
              </a:rPr>
              <a:t>Discipline and publication specific leadership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27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5656" y="1794945"/>
            <a:ext cx="5184576" cy="2865350"/>
            <a:chOff x="2627784" y="1065965"/>
            <a:chExt cx="5184576" cy="2865350"/>
          </a:xfrm>
        </p:grpSpPr>
        <p:sp>
          <p:nvSpPr>
            <p:cNvPr id="2" name="TextBox 1"/>
            <p:cNvSpPr txBox="1"/>
            <p:nvPr/>
          </p:nvSpPr>
          <p:spPr>
            <a:xfrm>
              <a:off x="2627784" y="3140968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REPOSITORY</a:t>
              </a:r>
            </a:p>
            <a:p>
              <a:r>
                <a:rPr lang="en-US" dirty="0" smtClean="0"/>
                <a:t>LIBRARY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36096" y="3284984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PUBLICATIONS </a:t>
              </a:r>
            </a:p>
            <a:p>
              <a:r>
                <a:rPr lang="en-US" dirty="0" smtClean="0"/>
                <a:t>DATABASE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88094" y="1720106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ERA SUBMISSION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22473" y="1065965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GRANT REPORTS</a:t>
              </a:r>
              <a:endParaRPr lang="en-US" dirty="0"/>
            </a:p>
          </p:txBody>
        </p:sp>
      </p:grpSp>
      <p:cxnSp>
        <p:nvCxnSpPr>
          <p:cNvPr id="14" name="Curved Connector 13"/>
          <p:cNvCxnSpPr/>
          <p:nvPr/>
        </p:nvCxnSpPr>
        <p:spPr>
          <a:xfrm rot="16200000" flipV="1">
            <a:off x="4862047" y="2878559"/>
            <a:ext cx="2213502" cy="415606"/>
          </a:xfrm>
          <a:prstGeom prst="curvedConnector3">
            <a:avLst>
              <a:gd name="adj1" fmla="val 50000"/>
            </a:avLst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5" idx="0"/>
          </p:cNvCxnSpPr>
          <p:nvPr/>
        </p:nvCxnSpPr>
        <p:spPr>
          <a:xfrm rot="16200000" flipV="1">
            <a:off x="4315003" y="2856866"/>
            <a:ext cx="1163278" cy="1150917"/>
          </a:xfrm>
          <a:prstGeom prst="curvedConnector3">
            <a:avLst>
              <a:gd name="adj1" fmla="val 50000"/>
            </a:avLst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5400000">
            <a:off x="2661922" y="2868697"/>
            <a:ext cx="1227873" cy="1015819"/>
          </a:xfrm>
          <a:prstGeom prst="curvedConnector3">
            <a:avLst>
              <a:gd name="adj1" fmla="val 50000"/>
            </a:avLst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420145" y="2132010"/>
            <a:ext cx="1402601" cy="1914281"/>
          </a:xfrm>
          <a:prstGeom prst="curvedConnector2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5" idx="1"/>
          </p:cNvCxnSpPr>
          <p:nvPr/>
        </p:nvCxnSpPr>
        <p:spPr>
          <a:xfrm rot="10800000">
            <a:off x="2663788" y="4304128"/>
            <a:ext cx="1620180" cy="33002"/>
          </a:xfrm>
          <a:prstGeom prst="curvedConnector3">
            <a:avLst>
              <a:gd name="adj1" fmla="val 50000"/>
            </a:avLst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onut 34"/>
          <p:cNvSpPr/>
          <p:nvPr/>
        </p:nvSpPr>
        <p:spPr>
          <a:xfrm>
            <a:off x="1187624" y="1412776"/>
            <a:ext cx="6480720" cy="4248472"/>
          </a:xfrm>
          <a:prstGeom prst="donu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83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608CC3-2743-1942-AC4E-38B565E6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144000" cy="60932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7784" y="314096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REPOSITORY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LIBRARY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328498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PUBLICATIONS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DATABASE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8094" y="1720106"/>
            <a:ext cx="1784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ERA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SUBMISSION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2473" y="106596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GRANT REPORTS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Curved Connector 11"/>
          <p:cNvCxnSpPr/>
          <p:nvPr/>
        </p:nvCxnSpPr>
        <p:spPr>
          <a:xfrm rot="16200000" flipV="1">
            <a:off x="5519257" y="2095807"/>
            <a:ext cx="1953686" cy="256257"/>
          </a:xfrm>
          <a:prstGeom prst="curvedConnector3">
            <a:avLst>
              <a:gd name="adj1" fmla="val 50000"/>
            </a:avLst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endCxn id="6" idx="2"/>
          </p:cNvCxnSpPr>
          <p:nvPr/>
        </p:nvCxnSpPr>
        <p:spPr>
          <a:xfrm rot="10800000">
            <a:off x="5480147" y="2366437"/>
            <a:ext cx="1124800" cy="834342"/>
          </a:xfrm>
          <a:prstGeom prst="curvedConnector2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 flipV="1">
            <a:off x="3491321" y="1286498"/>
            <a:ext cx="1402601" cy="1914281"/>
          </a:xfrm>
          <a:prstGeom prst="curvedConnector2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2" idx="0"/>
          </p:cNvCxnSpPr>
          <p:nvPr/>
        </p:nvCxnSpPr>
        <p:spPr>
          <a:xfrm rot="10800000" flipV="1">
            <a:off x="3815916" y="2266166"/>
            <a:ext cx="1006558" cy="874802"/>
          </a:xfrm>
          <a:prstGeom prst="curvedConnector2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10800000">
            <a:off x="3868243" y="3538542"/>
            <a:ext cx="1620180" cy="33002"/>
          </a:xfrm>
          <a:prstGeom prst="curvedConnector3">
            <a:avLst>
              <a:gd name="adj1" fmla="val 50000"/>
            </a:avLst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969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845"/>
            <a:ext cx="9144000" cy="70338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5976" y="1484784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</a:t>
            </a:r>
          </a:p>
          <a:p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76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BDD000-5D8E-4740-8C73-50BC10866A03}" type="slidenum">
              <a:rPr lang="en-AU" altLang="x-none" smtClean="0"/>
              <a:pPr/>
              <a:t>19</a:t>
            </a:fld>
            <a:endParaRPr lang="en-AU" altLang="x-none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8313" y="1639799"/>
            <a:ext cx="8207375" cy="1200329"/>
          </a:xfrm>
        </p:spPr>
        <p:txBody>
          <a:bodyPr/>
          <a:lstStyle/>
          <a:p>
            <a:r>
              <a:rPr lang="en-US" dirty="0" smtClean="0"/>
              <a:t>And one of these days we will be on a train!!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2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686" y="974639"/>
            <a:ext cx="7445545" cy="967860"/>
          </a:xfrm>
        </p:spPr>
        <p:txBody>
          <a:bodyPr>
            <a:normAutofit/>
          </a:bodyPr>
          <a:lstStyle/>
          <a:p>
            <a:pPr algn="ctr"/>
            <a:r>
              <a:rPr lang="en-AU" i="1" dirty="0" smtClean="0"/>
              <a:t>What is the problem?</a:t>
            </a:r>
            <a:endParaRPr lang="en-AU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32687" y="1942500"/>
            <a:ext cx="5072402" cy="3804302"/>
          </a:xfrm>
        </p:spPr>
      </p:pic>
      <p:sp>
        <p:nvSpPr>
          <p:cNvPr id="5" name="TextBox 4"/>
          <p:cNvSpPr txBox="1"/>
          <p:nvPr/>
        </p:nvSpPr>
        <p:spPr>
          <a:xfrm>
            <a:off x="1953376" y="5759159"/>
            <a:ext cx="719062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25" dirty="0"/>
              <a:t>Content: Jill </a:t>
            </a:r>
            <a:r>
              <a:rPr lang="fr-FR" sz="825" dirty="0" err="1"/>
              <a:t>Cirasella</a:t>
            </a:r>
            <a:r>
              <a:rPr lang="fr-FR" sz="825" dirty="0"/>
              <a:t>. Graphics: Les Larue. License: </a:t>
            </a:r>
            <a:r>
              <a:rPr lang="fr-FR" sz="825" dirty="0" err="1"/>
              <a:t>Creative</a:t>
            </a:r>
            <a:r>
              <a:rPr lang="fr-FR" sz="825" dirty="0"/>
              <a:t> Commons: Attribution, </a:t>
            </a:r>
            <a:r>
              <a:rPr lang="fr-FR" sz="825" dirty="0" err="1"/>
              <a:t>Non-Commercial</a:t>
            </a:r>
            <a:r>
              <a:rPr lang="fr-FR" sz="825" dirty="0"/>
              <a:t>.</a:t>
            </a:r>
            <a:endParaRPr lang="en-AU" sz="825" dirty="0"/>
          </a:p>
        </p:txBody>
      </p:sp>
    </p:spTree>
    <p:extLst>
      <p:ext uri="{BB962C8B-B14F-4D97-AF65-F5344CB8AC3E}">
        <p14:creationId xmlns:p14="http://schemas.microsoft.com/office/powerpoint/2010/main" val="9120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504" y="1124744"/>
            <a:ext cx="7794378" cy="594599"/>
          </a:xfrm>
        </p:spPr>
        <p:txBody>
          <a:bodyPr/>
          <a:lstStyle/>
          <a:p>
            <a:pPr algn="ctr"/>
            <a:r>
              <a:rPr lang="en-AU" i="1" dirty="0" smtClean="0"/>
              <a:t>So why Open Access?</a:t>
            </a:r>
            <a:endParaRPr lang="en-AU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941910" y="1907575"/>
          <a:ext cx="5457566" cy="409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3" imgW="6857820" imgH="5143500" progId="AcroExch.Document.11">
                  <p:embed/>
                </p:oleObj>
              </mc:Choice>
              <mc:Fallback>
                <p:oleObj name="Acrobat Document" r:id="rId3" imgW="6857820" imgH="51435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1910" y="1907575"/>
                        <a:ext cx="5457566" cy="409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412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080120"/>
          </a:xfrm>
        </p:spPr>
        <p:txBody>
          <a:bodyPr>
            <a:noAutofit/>
          </a:bodyPr>
          <a:lstStyle/>
          <a:p>
            <a:pPr algn="ctr"/>
            <a:r>
              <a:rPr lang="en-AU" i="1" dirty="0" smtClean="0"/>
              <a:t>How is ANU Open Research helping researchers?</a:t>
            </a:r>
            <a:endParaRPr lang="en-AU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167" y="1975724"/>
            <a:ext cx="7886700" cy="3424383"/>
          </a:xfrm>
        </p:spPr>
        <p:txBody>
          <a:bodyPr/>
          <a:lstStyle/>
          <a:p>
            <a:r>
              <a:rPr lang="en-AU" sz="1600" dirty="0"/>
              <a:t>Discoverability</a:t>
            </a:r>
          </a:p>
          <a:p>
            <a:pPr lvl="1"/>
            <a:r>
              <a:rPr lang="en-AU" sz="1600" dirty="0"/>
              <a:t>Via search engines and the internet generally</a:t>
            </a:r>
          </a:p>
          <a:p>
            <a:pPr lvl="1"/>
            <a:r>
              <a:rPr lang="en-AU" sz="1600" dirty="0"/>
              <a:t>New additions to Open Research harvested overnight</a:t>
            </a:r>
          </a:p>
          <a:p>
            <a:pPr lvl="1"/>
            <a:r>
              <a:rPr lang="en-AU" sz="1600" dirty="0" smtClean="0"/>
              <a:t>Leading </a:t>
            </a:r>
            <a:r>
              <a:rPr lang="en-AU" sz="1600" dirty="0"/>
              <a:t>to increased interest and the facilitation of future collaborations.</a:t>
            </a:r>
          </a:p>
          <a:p>
            <a:r>
              <a:rPr lang="en-AU" sz="1600" dirty="0"/>
              <a:t>Visibility</a:t>
            </a:r>
          </a:p>
          <a:p>
            <a:pPr lvl="1"/>
            <a:r>
              <a:rPr lang="en-AU" sz="1600" dirty="0"/>
              <a:t>Raises a researcher’s profile as well as growing their web presence and reach</a:t>
            </a:r>
          </a:p>
          <a:p>
            <a:pPr lvl="1"/>
            <a:endParaRPr lang="en-AU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2630" t="53807" r="66596" b="8345"/>
          <a:stretch/>
        </p:blipFill>
        <p:spPr bwMode="auto">
          <a:xfrm>
            <a:off x="1106056" y="4221088"/>
            <a:ext cx="1593735" cy="20522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12963" t="54036" r="65765" b="8116"/>
          <a:stretch/>
        </p:blipFill>
        <p:spPr bwMode="auto">
          <a:xfrm>
            <a:off x="3755830" y="4221089"/>
            <a:ext cx="1464241" cy="2034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9907" y="6293412"/>
            <a:ext cx="530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2011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08568" y="6307106"/>
            <a:ext cx="1115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2017 to date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834" y="4221088"/>
            <a:ext cx="1688264" cy="20279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82898" y="6293413"/>
            <a:ext cx="1286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2011 </a:t>
            </a:r>
            <a:r>
              <a:rPr lang="en-AU" sz="1200" dirty="0" smtClean="0"/>
              <a:t>to 2017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40608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9036497" cy="1173763"/>
          </a:xfrm>
        </p:spPr>
        <p:txBody>
          <a:bodyPr>
            <a:noAutofit/>
          </a:bodyPr>
          <a:lstStyle/>
          <a:p>
            <a:pPr algn="ctr"/>
            <a:r>
              <a:rPr lang="en-AU" i="1" dirty="0"/>
              <a:t>How </a:t>
            </a:r>
            <a:r>
              <a:rPr lang="en-AU" i="1" dirty="0" smtClean="0"/>
              <a:t>is </a:t>
            </a:r>
            <a:r>
              <a:rPr lang="en-AU" i="1" dirty="0"/>
              <a:t>ANU Open Research </a:t>
            </a:r>
            <a:r>
              <a:rPr lang="en-AU" i="1" dirty="0" smtClean="0"/>
              <a:t>helping researchers?</a:t>
            </a:r>
            <a:endParaRPr lang="en-AU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38467"/>
            <a:ext cx="7210396" cy="4259642"/>
          </a:xfrm>
        </p:spPr>
        <p:txBody>
          <a:bodyPr>
            <a:normAutofit fontScale="85000" lnSpcReduction="10000"/>
          </a:bodyPr>
          <a:lstStyle/>
          <a:p>
            <a:r>
              <a:rPr lang="en-AU" sz="1900" dirty="0"/>
              <a:t>Capturing </a:t>
            </a:r>
          </a:p>
          <a:p>
            <a:pPr lvl="1"/>
            <a:r>
              <a:rPr lang="en-AU" sz="1900" dirty="0"/>
              <a:t>ANU research publications - books, book chapters, journal articles, conference papers, NTROs e.g. creative works and now research data</a:t>
            </a:r>
          </a:p>
          <a:p>
            <a:pPr lvl="2"/>
            <a:r>
              <a:rPr lang="en-AU" sz="1900" dirty="0"/>
              <a:t>Describing, preserving and / or linking to them</a:t>
            </a:r>
          </a:p>
          <a:p>
            <a:pPr lvl="2"/>
            <a:r>
              <a:rPr lang="en-AU" sz="1900" dirty="0"/>
              <a:t>Identifying those that are open access and hence</a:t>
            </a:r>
          </a:p>
          <a:p>
            <a:pPr lvl="2"/>
            <a:r>
              <a:rPr lang="en-AU" sz="1900" dirty="0"/>
              <a:t>Compliant with funder publishing mandates e.g. ARC and NHMRC</a:t>
            </a:r>
          </a:p>
          <a:p>
            <a:r>
              <a:rPr lang="en-AU" sz="1900" dirty="0"/>
              <a:t>Publishing</a:t>
            </a:r>
          </a:p>
          <a:p>
            <a:pPr lvl="1"/>
            <a:r>
              <a:rPr lang="en-AU" sz="1900" dirty="0"/>
              <a:t>Theses – PhD, Masters (all) and Honours (some) </a:t>
            </a:r>
          </a:p>
          <a:p>
            <a:pPr lvl="1"/>
            <a:r>
              <a:rPr lang="en-AU" sz="1900" dirty="0"/>
              <a:t>Grey literature (e.g. conference posters, working/technical papers etc.)</a:t>
            </a:r>
          </a:p>
          <a:p>
            <a:pPr lvl="1"/>
            <a:r>
              <a:rPr lang="en-AU" sz="1900" dirty="0"/>
              <a:t>Certain forms of research data e.g. appendices; supplementary material not accepted by a journal etc.</a:t>
            </a:r>
          </a:p>
          <a:p>
            <a:pPr lvl="1"/>
            <a:r>
              <a:rPr lang="en-AU" sz="1900" dirty="0"/>
              <a:t>Great for HDR’s &amp; ECR’s just embarking on their research careers as well as the HASS sector who publish outside the mainstream.</a:t>
            </a:r>
          </a:p>
          <a:p>
            <a:pPr marL="0" indent="0">
              <a:buNone/>
            </a:pPr>
            <a:endParaRPr lang="en-AU" dirty="0" smtClean="0"/>
          </a:p>
          <a:p>
            <a:pPr lvl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96346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008112"/>
          </a:xfrm>
        </p:spPr>
        <p:txBody>
          <a:bodyPr>
            <a:noAutofit/>
          </a:bodyPr>
          <a:lstStyle/>
          <a:p>
            <a:pPr algn="ctr"/>
            <a:r>
              <a:rPr lang="en-AU" i="1" dirty="0"/>
              <a:t>How </a:t>
            </a:r>
            <a:r>
              <a:rPr lang="en-AU" i="1" dirty="0" smtClean="0"/>
              <a:t>is </a:t>
            </a:r>
            <a:r>
              <a:rPr lang="en-AU" i="1" dirty="0"/>
              <a:t>ANU Open Research </a:t>
            </a:r>
            <a:r>
              <a:rPr lang="en-AU" i="1" dirty="0" smtClean="0"/>
              <a:t>helping researchers?</a:t>
            </a:r>
            <a:endParaRPr lang="en-AU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189" y="1953570"/>
            <a:ext cx="7176540" cy="4006679"/>
          </a:xfrm>
        </p:spPr>
        <p:txBody>
          <a:bodyPr>
            <a:noAutofit/>
          </a:bodyPr>
          <a:lstStyle/>
          <a:p>
            <a:r>
              <a:rPr lang="en-AU" sz="1600" dirty="0"/>
              <a:t>Permanence</a:t>
            </a:r>
          </a:p>
          <a:p>
            <a:pPr lvl="1"/>
            <a:r>
              <a:rPr lang="en-AU" sz="1600" dirty="0"/>
              <a:t>Stable and permanent links – currently </a:t>
            </a:r>
            <a:r>
              <a:rPr lang="en-AU" sz="1600" dirty="0" err="1"/>
              <a:t>hdl</a:t>
            </a:r>
            <a:r>
              <a:rPr lang="en-AU" sz="1600" dirty="0"/>
              <a:t> (a form of DOI – digital object identifier) and eminently suitable for citation purposes and hence use on a CV, profile page and in grant applications.</a:t>
            </a:r>
          </a:p>
          <a:p>
            <a:r>
              <a:rPr lang="en-AU" sz="1600" dirty="0"/>
              <a:t>Preservation</a:t>
            </a:r>
          </a:p>
          <a:p>
            <a:pPr lvl="1"/>
            <a:r>
              <a:rPr lang="en-AU" sz="1600" dirty="0"/>
              <a:t>Located in an institution (ANU) and organizational unit (Library) highly likely to be here in 50/100/200 years ….</a:t>
            </a:r>
          </a:p>
          <a:p>
            <a:r>
              <a:rPr lang="en-AU" sz="1600" dirty="0"/>
              <a:t>Promotion, collection and currently source of truth for</a:t>
            </a:r>
          </a:p>
          <a:p>
            <a:pPr lvl="1"/>
            <a:r>
              <a:rPr lang="en-AU" sz="1600" dirty="0"/>
              <a:t>ORCiD (Open Researcher and Contributor iD) and other </a:t>
            </a:r>
            <a:r>
              <a:rPr lang="en-AU" sz="1600" dirty="0" smtClean="0"/>
              <a:t>Researcher IDs</a:t>
            </a:r>
            <a:endParaRPr lang="en-AU" sz="1600" dirty="0"/>
          </a:p>
          <a:p>
            <a:r>
              <a:rPr lang="en-AU" sz="1600" dirty="0"/>
              <a:t>Training </a:t>
            </a:r>
          </a:p>
          <a:p>
            <a:pPr lvl="1"/>
            <a:r>
              <a:rPr lang="en-AU" sz="1600" dirty="0"/>
              <a:t>Research Data Management</a:t>
            </a:r>
          </a:p>
          <a:p>
            <a:pPr lvl="1"/>
            <a:r>
              <a:rPr lang="en-AU" sz="1600" dirty="0"/>
              <a:t>Bibliometrics and Altmetrics</a:t>
            </a:r>
          </a:p>
          <a:p>
            <a:pPr lvl="1"/>
            <a:r>
              <a:rPr lang="en-AU" sz="1600" dirty="0"/>
              <a:t>Creating and maintaining an online Research profile</a:t>
            </a:r>
          </a:p>
          <a:p>
            <a:pPr lvl="1"/>
            <a:r>
              <a:rPr lang="en-AU" sz="1600" dirty="0"/>
              <a:t>Open Access and CC licencing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671931"/>
            <a:ext cx="569955" cy="56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8294"/>
            <a:ext cx="9144000" cy="1069891"/>
          </a:xfrm>
        </p:spPr>
        <p:txBody>
          <a:bodyPr/>
          <a:lstStyle/>
          <a:p>
            <a:pPr algn="ctr"/>
            <a:r>
              <a:rPr lang="en-AU" i="1" dirty="0" smtClean="0"/>
              <a:t>Open Research helping to gauge </a:t>
            </a:r>
            <a:br>
              <a:rPr lang="en-AU" i="1" dirty="0" smtClean="0"/>
            </a:br>
            <a:r>
              <a:rPr lang="en-AU" i="1" dirty="0" smtClean="0"/>
              <a:t>engagement &amp; impact</a:t>
            </a:r>
            <a:endParaRPr lang="en-AU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311" y="2150495"/>
            <a:ext cx="7210396" cy="3785382"/>
          </a:xfrm>
        </p:spPr>
        <p:txBody>
          <a:bodyPr>
            <a:normAutofit/>
          </a:bodyPr>
          <a:lstStyle/>
          <a:p>
            <a:r>
              <a:rPr lang="en-AU" sz="1600" dirty="0"/>
              <a:t>Bibliometrics  </a:t>
            </a:r>
          </a:p>
          <a:p>
            <a:pPr lvl="1"/>
            <a:r>
              <a:rPr lang="en-AU" sz="1600" dirty="0"/>
              <a:t>Measuring impact</a:t>
            </a:r>
          </a:p>
          <a:p>
            <a:pPr lvl="1"/>
            <a:r>
              <a:rPr lang="en-AU" sz="1600" dirty="0"/>
              <a:t>Predominantly STEM </a:t>
            </a:r>
            <a:r>
              <a:rPr lang="en-AU" sz="1600" dirty="0" smtClean="0"/>
              <a:t/>
            </a:r>
            <a:br>
              <a:rPr lang="en-AU" sz="1600" dirty="0" smtClean="0"/>
            </a:br>
            <a:endParaRPr lang="en-AU" sz="1600" dirty="0"/>
          </a:p>
          <a:p>
            <a:r>
              <a:rPr lang="en-AU" sz="1600" dirty="0"/>
              <a:t>Altmetrics </a:t>
            </a:r>
          </a:p>
          <a:p>
            <a:pPr lvl="1"/>
            <a:r>
              <a:rPr lang="en-AU" sz="1600" dirty="0"/>
              <a:t>Measuring engagement</a:t>
            </a:r>
          </a:p>
          <a:p>
            <a:pPr lvl="1"/>
            <a:r>
              <a:rPr lang="en-AU" sz="1600" dirty="0"/>
              <a:t>Great for ECRs and HASS</a:t>
            </a:r>
          </a:p>
          <a:p>
            <a:endParaRPr lang="en-AU" dirty="0"/>
          </a:p>
          <a:p>
            <a:pPr lvl="1"/>
            <a:endParaRPr lang="en-AU" dirty="0" smtClean="0"/>
          </a:p>
          <a:p>
            <a:pPr lvl="1"/>
            <a:endParaRPr lang="en-AU" dirty="0">
              <a:hlinkClick r:id="rId2"/>
            </a:endParaRPr>
          </a:p>
          <a:p>
            <a:pPr lvl="1"/>
            <a:endParaRPr lang="en-AU" dirty="0" smtClean="0">
              <a:hlinkClick r:id="rId2"/>
            </a:endParaRPr>
          </a:p>
          <a:p>
            <a:endParaRPr lang="en-AU" dirty="0">
              <a:hlinkClick r:id="rId2"/>
            </a:endParaRPr>
          </a:p>
          <a:p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94" y="2063521"/>
            <a:ext cx="2601665" cy="25671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567" y="4403639"/>
            <a:ext cx="3700500" cy="1532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76" y="4390687"/>
            <a:ext cx="1545191" cy="154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3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192" y="764704"/>
            <a:ext cx="6683765" cy="960668"/>
          </a:xfrm>
        </p:spPr>
        <p:txBody>
          <a:bodyPr/>
          <a:lstStyle/>
          <a:p>
            <a:pPr algn="ctr"/>
            <a:r>
              <a:rPr lang="en-AU" dirty="0" smtClean="0"/>
              <a:t>Future Plans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192" y="2109454"/>
            <a:ext cx="7960316" cy="4487898"/>
          </a:xfrm>
        </p:spPr>
        <p:txBody>
          <a:bodyPr>
            <a:normAutofit fontScale="25000" lnSpcReduction="20000"/>
          </a:bodyPr>
          <a:lstStyle/>
          <a:p>
            <a:endParaRPr lang="en-AU" sz="1650" dirty="0"/>
          </a:p>
          <a:p>
            <a:r>
              <a:rPr lang="en-AU" sz="6400" dirty="0"/>
              <a:t>Integration with the University’s new Research Information Management System (RIMS</a:t>
            </a:r>
            <a:r>
              <a:rPr lang="en-AU" sz="6400" dirty="0" smtClean="0"/>
              <a:t>)</a:t>
            </a:r>
            <a:br>
              <a:rPr lang="en-AU" sz="6400" dirty="0" smtClean="0"/>
            </a:br>
            <a:endParaRPr lang="en-AU" sz="6400" dirty="0"/>
          </a:p>
          <a:p>
            <a:r>
              <a:rPr lang="en-AU" sz="6400" dirty="0"/>
              <a:t>Minting / creating DOIs via DataCite for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AU" sz="5600" dirty="0"/>
              <a:t>ANU theses, grey literature and NTROs to enhance discovery, engagement and citations </a:t>
            </a:r>
            <a:r>
              <a:rPr lang="en-AU" sz="6400" dirty="0" smtClean="0"/>
              <a:t/>
            </a:r>
            <a:br>
              <a:rPr lang="en-AU" sz="6400" dirty="0" smtClean="0"/>
            </a:br>
            <a:endParaRPr lang="en-AU" sz="6400" dirty="0"/>
          </a:p>
          <a:p>
            <a:r>
              <a:rPr lang="en-AU" sz="6400" dirty="0"/>
              <a:t>Capturing and preserving ANU collections - past, present &amp; future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AU" sz="6000" dirty="0">
                <a:hlinkClick r:id="rId2"/>
              </a:rPr>
              <a:t>Pacific Institute Digitization </a:t>
            </a:r>
            <a:r>
              <a:rPr lang="en-AU" sz="6000" dirty="0" smtClean="0">
                <a:hlinkClick r:id="rId2"/>
              </a:rPr>
              <a:t>Project</a:t>
            </a:r>
            <a:endParaRPr lang="en-AU" sz="6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AU" sz="6000" dirty="0">
                <a:hlinkClick r:id="rId3"/>
              </a:rPr>
              <a:t>Australian Primary Health Research Institute (APHCRI) – 2003 - 2015</a:t>
            </a:r>
            <a:endParaRPr lang="en-AU" sz="6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AU" sz="6000" dirty="0">
                <a:hlinkClick r:id="rId4"/>
              </a:rPr>
              <a:t>Urban Research Working Papers in conjunction with APO</a:t>
            </a:r>
            <a:r>
              <a:rPr lang="en-AU" sz="6000" dirty="0"/>
              <a:t> (Analysis &amp; Policy Observatory)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AU" sz="6000" dirty="0">
                <a:hlinkClick r:id="rId5"/>
              </a:rPr>
              <a:t>College of Asia and Pacific Map </a:t>
            </a:r>
            <a:r>
              <a:rPr lang="en-AU" sz="6000" dirty="0" smtClean="0">
                <a:hlinkClick r:id="rId5"/>
              </a:rPr>
              <a:t>collection</a:t>
            </a:r>
            <a:r>
              <a:rPr lang="en-AU" sz="6000" dirty="0" smtClean="0"/>
              <a:t/>
            </a:r>
            <a:br>
              <a:rPr lang="en-AU" sz="6000" dirty="0" smtClean="0"/>
            </a:br>
            <a:endParaRPr lang="en-AU" sz="6000" dirty="0"/>
          </a:p>
          <a:p>
            <a:r>
              <a:rPr lang="en-AU" sz="6400" dirty="0"/>
              <a:t>Encouraging the University’s Research Centres to use Open Research as the permanent storage system for their publications, instead of their web </a:t>
            </a:r>
            <a:r>
              <a:rPr lang="en-AU" sz="6400" dirty="0" smtClean="0"/>
              <a:t>servers, and only linking from their web sites.</a:t>
            </a:r>
            <a:endParaRPr lang="en-AU" sz="6400" dirty="0"/>
          </a:p>
          <a:p>
            <a:pPr marL="0" indent="0">
              <a:buNone/>
            </a:pPr>
            <a:r>
              <a:rPr lang="en-AU" sz="6400" dirty="0"/>
              <a:t/>
            </a:r>
            <a:br>
              <a:rPr lang="en-AU" sz="6400" dirty="0"/>
            </a:br>
            <a:r>
              <a:rPr lang="en-AU" sz="6400" dirty="0"/>
              <a:t/>
            </a:r>
            <a:br>
              <a:rPr lang="en-AU" sz="6400" dirty="0"/>
            </a:br>
            <a:endParaRPr lang="en-AU" sz="6400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15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6683765" cy="960668"/>
          </a:xfrm>
        </p:spPr>
        <p:txBody>
          <a:bodyPr/>
          <a:lstStyle/>
          <a:p>
            <a:pPr algn="ctr"/>
            <a:r>
              <a:rPr lang="en-AU" dirty="0" smtClean="0"/>
              <a:t>Thank you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AU" sz="1500" dirty="0" smtClean="0">
              <a:hlinkClick r:id="rId2"/>
            </a:endParaRPr>
          </a:p>
          <a:p>
            <a:pPr marL="0" indent="0">
              <a:buNone/>
            </a:pPr>
            <a:endParaRPr lang="en-AU" sz="1500" dirty="0">
              <a:hlinkClick r:id="rId2"/>
            </a:endParaRPr>
          </a:p>
          <a:p>
            <a:pPr marL="0" indent="0">
              <a:buNone/>
            </a:pPr>
            <a:r>
              <a:rPr lang="en-AU" sz="1500" dirty="0">
                <a:hlinkClick r:id="rId2"/>
              </a:rPr>
              <a:t/>
            </a:r>
            <a:br>
              <a:rPr lang="en-AU" sz="1500" dirty="0">
                <a:hlinkClick r:id="rId2"/>
              </a:rPr>
            </a:br>
            <a:r>
              <a:rPr lang="en-AU" sz="1500" dirty="0"/>
              <a:t>W: </a:t>
            </a:r>
            <a:r>
              <a:rPr lang="en-AU" sz="1500" dirty="0">
                <a:hlinkClick r:id="rId2"/>
              </a:rPr>
              <a:t>http://openresearch.anu.edu.au</a:t>
            </a:r>
            <a:r>
              <a:rPr lang="en-AU" sz="1500" dirty="0"/>
              <a:t/>
            </a:r>
            <a:br>
              <a:rPr lang="en-AU" sz="1500" dirty="0"/>
            </a:br>
            <a:endParaRPr lang="en-AU" sz="1500" dirty="0"/>
          </a:p>
          <a:p>
            <a:pPr marL="0" indent="0">
              <a:buNone/>
            </a:pPr>
            <a:r>
              <a:rPr lang="en-AU" sz="1500" dirty="0"/>
              <a:t>E: </a:t>
            </a:r>
            <a:r>
              <a:rPr lang="en-AU" sz="1500" dirty="0">
                <a:hlinkClick r:id="rId3"/>
              </a:rPr>
              <a:t>repository.admin@anu.edu.au</a:t>
            </a:r>
            <a:r>
              <a:rPr lang="en-AU" sz="1500" dirty="0"/>
              <a:t/>
            </a:r>
            <a:br>
              <a:rPr lang="en-AU" sz="1500" dirty="0"/>
            </a:br>
            <a:endParaRPr lang="en-AU" sz="1500" dirty="0"/>
          </a:p>
          <a:p>
            <a:pPr marL="0" indent="0">
              <a:buNone/>
            </a:pPr>
            <a:r>
              <a:rPr lang="en-AU" sz="1500" dirty="0"/>
              <a:t>T: ANU Open Research </a:t>
            </a:r>
            <a:r>
              <a:rPr lang="en-AU" sz="1500" dirty="0">
                <a:hlinkClick r:id="rId4" invalidUrl="https://twitter.com/ANUOpenAccess?ref_src=twsrc^tfw&amp;ref_url=http://openresearch.anu.edu.au/home"/>
              </a:rPr>
              <a:t>@ANUOpenAccess</a:t>
            </a:r>
            <a:r>
              <a:rPr lang="en-AU" sz="1500" dirty="0"/>
              <a:t/>
            </a:r>
            <a:br>
              <a:rPr lang="en-AU" sz="1500" dirty="0"/>
            </a:br>
            <a:endParaRPr lang="en-AU" sz="1500" dirty="0"/>
          </a:p>
          <a:p>
            <a:pPr marL="0" indent="0">
              <a:buNone/>
            </a:pPr>
            <a:r>
              <a:rPr lang="en-AU" sz="1500" dirty="0"/>
              <a:t>P: +61 2 612 59729 </a:t>
            </a:r>
            <a:br>
              <a:rPr lang="en-AU" sz="1500" dirty="0"/>
            </a:br>
            <a:endParaRPr lang="en-AU" sz="1500" dirty="0"/>
          </a:p>
          <a:p>
            <a:pPr marL="0" indent="0">
              <a:buNone/>
            </a:pPr>
            <a:r>
              <a:rPr lang="en-AU" sz="1500" dirty="0"/>
              <a:t>F: Still thinking about it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03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UPowerpointTemplate2010">
  <a:themeElements>
    <a:clrScheme name="ANUPowerpointTemplate20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NUPowerpointTemplate2010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NUPowerpointTemplate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ANUPowerpointTemplate2010</Template>
  <TotalTime>135</TotalTime>
  <Words>474</Words>
  <Application>Microsoft Macintosh PowerPoint</Application>
  <PresentationFormat>On-screen Show (4:3)</PresentationFormat>
  <Paragraphs>108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Courier New</vt:lpstr>
      <vt:lpstr>Times New Roman</vt:lpstr>
      <vt:lpstr>Arial</vt:lpstr>
      <vt:lpstr>ANUPowerpointTemplate2010</vt:lpstr>
      <vt:lpstr>Acrobat Document</vt:lpstr>
      <vt:lpstr>   Converging lines and ANU Open Research </vt:lpstr>
      <vt:lpstr>What is the problem?</vt:lpstr>
      <vt:lpstr>So why Open Access?</vt:lpstr>
      <vt:lpstr>How is ANU Open Research helping researchers?</vt:lpstr>
      <vt:lpstr>How is ANU Open Research helping researchers?</vt:lpstr>
      <vt:lpstr>How is ANU Open Research helping researchers?</vt:lpstr>
      <vt:lpstr>Open Research helping to gauge  engagement &amp; impact</vt:lpstr>
      <vt:lpstr>Future Plans</vt:lpstr>
      <vt:lpstr>Thank you</vt:lpstr>
      <vt:lpstr>Converging lines Libraries and Research Offices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one of these days we will be on a train!!</vt:lpstr>
    </vt:vector>
  </TitlesOfParts>
  <Company>The Australian National University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u4031391</dc:creator>
  <cp:lastModifiedBy>Douglas Robertson</cp:lastModifiedBy>
  <cp:revision>20</cp:revision>
  <dcterms:created xsi:type="dcterms:W3CDTF">2010-10-19T05:25:31Z</dcterms:created>
  <dcterms:modified xsi:type="dcterms:W3CDTF">2017-09-12T07:25:30Z</dcterms:modified>
</cp:coreProperties>
</file>